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3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72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59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0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8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8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7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76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2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04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6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7B285-B369-47A1-A244-C91671E2E7AE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3AD8-0787-4F1F-A31C-807F602013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3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2224"/>
            <a:ext cx="9144000" cy="1069759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PPG Meeting Presentation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01784"/>
            <a:ext cx="9037591" cy="12242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New Addington Group Practices</a:t>
            </a:r>
            <a:br>
              <a:rPr lang="en-GB" sz="3200" dirty="0" smtClean="0"/>
            </a:br>
            <a:r>
              <a:rPr lang="en-GB" sz="3200" dirty="0" smtClean="0"/>
              <a:t>Parkway, Fieldway &amp; Headley Drive</a:t>
            </a:r>
            <a:endParaRPr lang="en-GB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4" name="Rectangle 3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3160722" y="3414216"/>
            <a:ext cx="5870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Wednesday 13</a:t>
            </a:r>
            <a:r>
              <a:rPr lang="en-GB" baseline="30000" dirty="0" smtClean="0"/>
              <a:t>th</a:t>
            </a:r>
            <a:r>
              <a:rPr lang="en-GB" dirty="0" smtClean="0"/>
              <a:t> September 2023</a:t>
            </a:r>
            <a:br>
              <a:rPr lang="en-GB" dirty="0" smtClean="0"/>
            </a:br>
            <a:r>
              <a:rPr lang="en-GB" dirty="0" smtClean="0"/>
              <a:t>18:00</a:t>
            </a:r>
            <a:endParaRPr lang="en-GB" dirty="0"/>
          </a:p>
        </p:txBody>
      </p:sp>
      <p:pic>
        <p:nvPicPr>
          <p:cNvPr id="1028" name="Picture 4" descr="3,700+ Gp Surgery Illustrations, Royalty-Free Vector Graphics &amp; Clip Art -  iStock | Gp surgery uk, Gp surgery patient, Gp surgery waiting ro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532" y="4060547"/>
            <a:ext cx="4064526" cy="196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734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53" y="-1272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7030A0"/>
                </a:solidFill>
              </a:rPr>
              <a:t>Practice Updates</a:t>
            </a:r>
            <a:endParaRPr lang="en-GB" sz="5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948216" y="971072"/>
            <a:ext cx="4599053" cy="4588232"/>
            <a:chOff x="845414" y="1198319"/>
            <a:chExt cx="4599053" cy="4588232"/>
          </a:xfrm>
        </p:grpSpPr>
        <p:sp>
          <p:nvSpPr>
            <p:cNvPr id="5" name="Rounded Rectangle 4"/>
            <p:cNvSpPr/>
            <p:nvPr/>
          </p:nvSpPr>
          <p:spPr>
            <a:xfrm>
              <a:off x="845414" y="1198319"/>
              <a:ext cx="4599053" cy="4588232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83450" y="2003635"/>
              <a:ext cx="3950226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We are currently working with our PCN pharmacy team on a project involving improving the quality of review and blood pressure targets for those with Hypertension. </a:t>
              </a: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Croydon's average performance for this in relation to QOF is a lot lower than other boroughs, so focus is on improving this for our patients. </a:t>
              </a: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1469" y="1304337"/>
              <a:ext cx="3906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Hypertension Focus PCN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19" y="971072"/>
            <a:ext cx="4599053" cy="4588232"/>
            <a:chOff x="6365178" y="1198319"/>
            <a:chExt cx="4599053" cy="4588232"/>
          </a:xfrm>
        </p:grpSpPr>
        <p:sp>
          <p:nvSpPr>
            <p:cNvPr id="8" name="Rounded Rectangle 7"/>
            <p:cNvSpPr/>
            <p:nvPr/>
          </p:nvSpPr>
          <p:spPr>
            <a:xfrm>
              <a:off x="6365178" y="1198319"/>
              <a:ext cx="4599053" cy="4588232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89592" y="1266912"/>
              <a:ext cx="3906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Performance Pack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49109" y="2003634"/>
              <a:ext cx="3950226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Please see the attached performance pack which shows how we are currently driving in comparison to other sites within Operose. </a:t>
              </a: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These are our primary focuses and a lot of effort from both the admin and clinical team is being put into ensuring these patients are reviewed. </a:t>
              </a: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13" name="Rectangle 12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685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752" y="-2029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>
                <a:solidFill>
                  <a:srgbClr val="7030A0"/>
                </a:solidFill>
              </a:rPr>
              <a:t>Practice Updates</a:t>
            </a:r>
            <a:endParaRPr lang="en-GB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172219" y="1123472"/>
            <a:ext cx="4599053" cy="4588232"/>
            <a:chOff x="845414" y="1198319"/>
            <a:chExt cx="4599053" cy="4588232"/>
          </a:xfrm>
        </p:grpSpPr>
        <p:sp>
          <p:nvSpPr>
            <p:cNvPr id="8" name="Rounded Rectangle 7"/>
            <p:cNvSpPr/>
            <p:nvPr/>
          </p:nvSpPr>
          <p:spPr>
            <a:xfrm>
              <a:off x="845414" y="1198319"/>
              <a:ext cx="4599053" cy="4588232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83450" y="2003635"/>
              <a:ext cx="3950226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On Wednesday 27</a:t>
              </a:r>
              <a:r>
                <a:rPr lang="en-GB" baseline="30000" dirty="0" smtClean="0">
                  <a:solidFill>
                    <a:schemeClr val="bg1"/>
                  </a:solidFill>
                </a:rPr>
                <a:t>th</a:t>
              </a:r>
              <a:r>
                <a:rPr lang="en-GB" dirty="0" smtClean="0">
                  <a:solidFill>
                    <a:schemeClr val="bg1"/>
                  </a:solidFill>
                </a:rPr>
                <a:t> of September, our GP’s are attending training off site, covering Paediatrics. </a:t>
              </a: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The Practices will be closing from 12:30 on this day with out of hours cover being arranged. </a:t>
              </a: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There will be training for our administration staff, including care navigation &amp; active signposting </a:t>
              </a:r>
              <a:r>
                <a:rPr lang="en-GB" dirty="0">
                  <a:solidFill>
                    <a:schemeClr val="bg1"/>
                  </a:solidFill>
                </a:rPr>
                <a:t>d</a:t>
              </a:r>
              <a:r>
                <a:rPr lang="en-GB" dirty="0" smtClean="0">
                  <a:solidFill>
                    <a:schemeClr val="bg1"/>
                  </a:solidFill>
                </a:rPr>
                <a:t>elivered by Croydon Training hub</a:t>
              </a: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31952" y="1300132"/>
              <a:ext cx="3906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PLT Training afternoon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00616" y="1123472"/>
            <a:ext cx="4599053" cy="4775634"/>
            <a:chOff x="845414" y="1198319"/>
            <a:chExt cx="4599053" cy="4775634"/>
          </a:xfrm>
        </p:grpSpPr>
        <p:sp>
          <p:nvSpPr>
            <p:cNvPr id="12" name="Rounded Rectangle 11"/>
            <p:cNvSpPr/>
            <p:nvPr/>
          </p:nvSpPr>
          <p:spPr>
            <a:xfrm>
              <a:off x="845414" y="1198319"/>
              <a:ext cx="4599053" cy="4588232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83450" y="2003635"/>
              <a:ext cx="3950226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Flu season is here, and we are ready!! </a:t>
              </a: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We have ensured we have plenty of fully trained staff able to vaccinate across the three sites with a  number of clinics available each day, including pre-bookable and walk in clinics both during the week and weekends. </a:t>
              </a: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Full list of clinics are being uploaded onto the Practice Website in the coming days. </a:t>
              </a: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91469" y="1300132"/>
              <a:ext cx="3906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Flu Season &amp; plans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361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668" y="-1867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7030A0"/>
                </a:solidFill>
              </a:rPr>
              <a:t>You Said – We Did</a:t>
            </a:r>
            <a:endParaRPr lang="en-GB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ular Callout 7"/>
          <p:cNvSpPr/>
          <p:nvPr/>
        </p:nvSpPr>
        <p:spPr>
          <a:xfrm>
            <a:off x="633047" y="1039988"/>
            <a:ext cx="1969476" cy="1020048"/>
          </a:xfrm>
          <a:prstGeom prst="wedgeRect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Wanted easier access on the phones. 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251802" y="1138802"/>
            <a:ext cx="8143030" cy="89957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We have taken many efforts to reducing waiting times on phones, including ensuring we have more staff available at busier periods, such as a Monday morning. 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We have also implemented the ‘call back’ feature – which activates when the call queue is longer than 5 people. Your place in the queue is safe &amp; we will call you back without the need to wait! </a:t>
            </a:r>
            <a:r>
              <a:rPr lang="en-GB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008735" y="2202604"/>
            <a:ext cx="2142615" cy="1079237"/>
          </a:xfrm>
          <a:prstGeom prst="wedgeRect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Easier access to healthcare professionals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352818" y="2274758"/>
            <a:ext cx="8499007" cy="101202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For a while now, we have had the DR IQ app which is open 5 days a week for medical enquiries, and 7 days a week for administrative queries. Our average response time is 70 minutes.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633047" y="3530589"/>
            <a:ext cx="1969476" cy="969307"/>
          </a:xfrm>
          <a:prstGeom prst="wedgeRect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Increase in face to face appointments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3248644" y="3528167"/>
            <a:ext cx="8205704" cy="11712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We have recruited several new clinicians, including GP’s, a new full time practice nurse and are in the process of training a new HCA. We also have increased availability for social prescribing, physiotherapist and pharmacist appointments.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8479393" y="4873736"/>
            <a:ext cx="2142615" cy="1079237"/>
          </a:xfrm>
          <a:prstGeom prst="wedgeRectCallou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staffing for continuity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633047" y="4952084"/>
            <a:ext cx="7737230" cy="10680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We have increased the number of all clinicians across the sites. Including an increase in salaried GPs, meaning more continuity.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We also now have 2 nurses at the practice, 2 HCA’s with another training. We also have a lot of other staff such as a physiotherapist and social prescriber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6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344" y="-175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7030A0"/>
                </a:solidFill>
              </a:rPr>
              <a:t>Promoting New PPG Members</a:t>
            </a:r>
            <a:endParaRPr lang="en-GB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218" name="Picture 2" descr="Patient Participation Group - Wood Lane Medical Cent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1" y="1149623"/>
            <a:ext cx="4670725" cy="467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42921" y="1423001"/>
            <a:ext cx="54485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How can we actively promote new PPG members to join the practice?</a:t>
            </a:r>
          </a:p>
          <a:p>
            <a:endParaRPr lang="en-GB" sz="2400" dirty="0">
              <a:solidFill>
                <a:srgbClr val="7030A0"/>
              </a:solidFill>
            </a:endParaRP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rgbClr val="7030A0"/>
                </a:solidFill>
              </a:rPr>
              <a:t>We have organised posters to be displayed within the practice. 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n-GB" sz="2400" dirty="0" smtClean="0">
              <a:solidFill>
                <a:srgbClr val="7030A0"/>
              </a:solidFill>
            </a:endParaRP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rgbClr val="7030A0"/>
                </a:solidFill>
              </a:rPr>
              <a:t>We have contacted our </a:t>
            </a:r>
            <a:r>
              <a:rPr lang="en-GB" sz="2400" dirty="0" err="1" smtClean="0">
                <a:solidFill>
                  <a:srgbClr val="7030A0"/>
                </a:solidFill>
              </a:rPr>
              <a:t>comms</a:t>
            </a:r>
            <a:r>
              <a:rPr lang="en-GB" sz="2400" dirty="0" smtClean="0">
                <a:solidFill>
                  <a:srgbClr val="7030A0"/>
                </a:solidFill>
              </a:rPr>
              <a:t> team to put an emphasis of our need of new members on the website. 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n-GB" sz="2400" dirty="0">
              <a:solidFill>
                <a:srgbClr val="7030A0"/>
              </a:solidFill>
            </a:endParaRP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smtClean="0">
                <a:solidFill>
                  <a:srgbClr val="7030A0"/>
                </a:solidFill>
              </a:rPr>
              <a:t>Community event? To help promote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31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702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7030A0"/>
                </a:solidFill>
              </a:rPr>
              <a:t>PPG comments</a:t>
            </a:r>
            <a:endParaRPr lang="en-GB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1168701" y="1482518"/>
            <a:ext cx="1031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Topics of discussion brought by the PPG listed below. Any other subjects raised within the meeting will be included within the minutes.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10930" y="2667451"/>
            <a:ext cx="6698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Concerns over call waiting times and queues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Concerns over appointment availability</a:t>
            </a:r>
            <a:endParaRPr lang="en-GB" dirty="0"/>
          </a:p>
        </p:txBody>
      </p:sp>
      <p:pic>
        <p:nvPicPr>
          <p:cNvPr id="13314" name="Picture 2" descr="Icons of people clipart free image 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02" y="4070101"/>
            <a:ext cx="3060193" cy="203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26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376" y="1495699"/>
            <a:ext cx="8896914" cy="917452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Any Other Business</a:t>
            </a:r>
            <a:endParaRPr lang="en-GB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362" name="Picture 2" descr="Teamwork Clipart Stock Illustrations, Royalty-Free Vector Graphics &amp; Clip  Art - iSt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16" y="2692309"/>
            <a:ext cx="582930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1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6386" name="Picture 2" descr="500+ Thank You Images, Thank You Wishes, Animated Images, GIF - Supportive  Gu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4864" r="-385" b="42323"/>
          <a:stretch/>
        </p:blipFill>
        <p:spPr bwMode="auto">
          <a:xfrm>
            <a:off x="1666482" y="1828800"/>
            <a:ext cx="8305349" cy="193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3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3" name="Rectangle 2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itle 1"/>
          <p:cNvSpPr txBox="1">
            <a:spLocks/>
          </p:cNvSpPr>
          <p:nvPr/>
        </p:nvSpPr>
        <p:spPr>
          <a:xfrm>
            <a:off x="1426608" y="589760"/>
            <a:ext cx="9144000" cy="106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b="1" dirty="0" smtClean="0">
                <a:solidFill>
                  <a:srgbClr val="7030A0"/>
                </a:solidFill>
              </a:rPr>
              <a:t>Agenda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7789" y="1931602"/>
            <a:ext cx="66496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Purpose of a PPG meeting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Underserved community study – Judith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Staffing update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Community events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Practice updates </a:t>
            </a:r>
            <a:br>
              <a:rPr lang="en-GB" dirty="0" smtClean="0"/>
            </a:br>
            <a:r>
              <a:rPr lang="en-GB" dirty="0" smtClean="0"/>
              <a:t>- New triage system in place</a:t>
            </a:r>
            <a:br>
              <a:rPr lang="en-GB" dirty="0" smtClean="0"/>
            </a:br>
            <a:r>
              <a:rPr lang="en-GB" dirty="0" smtClean="0"/>
              <a:t>- New reminder process, improvement in DNA rates</a:t>
            </a:r>
            <a:br>
              <a:rPr lang="en-GB" dirty="0" smtClean="0"/>
            </a:br>
            <a:r>
              <a:rPr lang="en-GB" dirty="0" smtClean="0"/>
              <a:t>- Hypertension focus with the PCN</a:t>
            </a:r>
            <a:br>
              <a:rPr lang="en-GB" dirty="0" smtClean="0"/>
            </a:br>
            <a:r>
              <a:rPr lang="en-GB" dirty="0" smtClean="0"/>
              <a:t>- Performance packs, how we are driving</a:t>
            </a:r>
            <a:br>
              <a:rPr lang="en-GB" dirty="0" smtClean="0"/>
            </a:br>
            <a:r>
              <a:rPr lang="en-GB" dirty="0" smtClean="0"/>
              <a:t>- Flu season, current flu plans in place</a:t>
            </a:r>
            <a:br>
              <a:rPr lang="en-GB" dirty="0" smtClean="0"/>
            </a:br>
            <a:r>
              <a:rPr lang="en-GB" dirty="0" smtClean="0"/>
              <a:t>- PLT training afternoon</a:t>
            </a:r>
            <a:br>
              <a:rPr lang="en-GB" dirty="0" smtClean="0"/>
            </a:br>
            <a:r>
              <a:rPr lang="en-GB" dirty="0" smtClean="0"/>
              <a:t>- You said we did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Promoting for new PPG members</a:t>
            </a:r>
            <a:endParaRPr lang="en-GB" dirty="0"/>
          </a:p>
        </p:txBody>
      </p:sp>
      <p:pic>
        <p:nvPicPr>
          <p:cNvPr id="7174" name="Picture 6" descr="Computer Icons Clip art - Agenda png download - 1031*1030 - Free  Transparent Computer Icons png Download. - Clip Art Libr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278" y="486381"/>
            <a:ext cx="2409074" cy="240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31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251" y="429799"/>
            <a:ext cx="9102518" cy="96073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What is a PPG?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522" y="1388520"/>
            <a:ext cx="9210730" cy="1195754"/>
          </a:xfrm>
        </p:spPr>
        <p:txBody>
          <a:bodyPr/>
          <a:lstStyle/>
          <a:p>
            <a:r>
              <a:rPr lang="en-GB" dirty="0" smtClean="0"/>
              <a:t>A Patient Participation Group (PPG) is a group of people who are patients within the practice who want to help improve the practice work well for all involved, including patients, doctors and staff. </a:t>
            </a:r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697974" y="2945085"/>
            <a:ext cx="40850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Develops a partnership/ relationship with patients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Supports health awareness and promoting patient education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Provides an opportunity to listen to patient feedback &amp; suggestions.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68611" y="2945085"/>
            <a:ext cx="49124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Allows patients to be more involved &amp; </a:t>
            </a:r>
            <a:r>
              <a:rPr lang="en-GB" dirty="0" err="1" smtClean="0"/>
              <a:t>knowledgable</a:t>
            </a:r>
            <a:r>
              <a:rPr lang="en-GB" dirty="0" smtClean="0"/>
              <a:t> of the care &amp; services provided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Provides opportunity to make suggestions on how the healthcare they receive can improve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Chance to provide feedback to improve overall service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784544" y="2584274"/>
            <a:ext cx="10399271" cy="36081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PPG for Practice                                                                           PPG for Patients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7392" y="4709695"/>
            <a:ext cx="11903432" cy="5898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974" y="4932902"/>
            <a:ext cx="9938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The PPG meeting is not a complaints forum, and this is not the correct setting to raise a complaint, this must be enacted in line with our complaints procedure. 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These meetings should be positive, focusing on improving the practice and patient experience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6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285" y="370283"/>
            <a:ext cx="9329766" cy="863346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Underserved Community Study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022" y="1876041"/>
            <a:ext cx="10444360" cy="2403784"/>
          </a:xfrm>
        </p:spPr>
        <p:txBody>
          <a:bodyPr>
            <a:normAutofit/>
          </a:bodyPr>
          <a:lstStyle/>
          <a:p>
            <a:r>
              <a:rPr lang="en-GB" dirty="0" smtClean="0"/>
              <a:t>Please welcome Judith!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Judith is here to present </a:t>
            </a:r>
            <a:r>
              <a:rPr lang="en-GB" dirty="0" smtClean="0"/>
              <a:t>how </a:t>
            </a:r>
            <a:r>
              <a:rPr lang="en-GB" dirty="0"/>
              <a:t>to improve our efforts to deliver increased representation of underserved populations in clinical research studies delivered across our primary care networks.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6" name="Picture 6" descr="Outreach - Port Wallis United Chur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91" y="4106272"/>
            <a:ext cx="3664344" cy="2078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85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035"/>
            <a:ext cx="8967252" cy="955327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Staffing Update - Clinical</a:t>
            </a:r>
            <a:endParaRPr lang="en-GB" sz="5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25890"/>
              </p:ext>
            </p:extLst>
          </p:nvPr>
        </p:nvGraphicFramePr>
        <p:xfrm>
          <a:off x="182738" y="1639686"/>
          <a:ext cx="3967231" cy="371982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870140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2097091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77681">
                <a:tc>
                  <a:txBody>
                    <a:bodyPr/>
                    <a:lstStyle/>
                    <a:p>
                      <a:r>
                        <a:rPr lang="en-GB" dirty="0" smtClean="0"/>
                        <a:t>Clinical Team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Ho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-Man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Kwong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Regional Medical Director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Claire Norris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Regional Medical Director 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Abdul Badran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Clinical Lead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41679"/>
                  </a:ext>
                </a:extLst>
              </a:tr>
              <a:tr h="36696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Oludare Ogunyemi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Salaried GP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53777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Benjamin Worsfold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Salaried GP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836635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Faisal Patel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Salaried GP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179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Philip NG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Salaried GP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771104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Midhat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Syed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ST2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8844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Dr Beth Selwyn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F2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3598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9167"/>
              </p:ext>
            </p:extLst>
          </p:nvPr>
        </p:nvGraphicFramePr>
        <p:xfrm>
          <a:off x="8449310" y="1618043"/>
          <a:ext cx="3454122" cy="18254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928318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1525804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65220">
                <a:tc>
                  <a:txBody>
                    <a:bodyPr/>
                    <a:lstStyle/>
                    <a:p>
                      <a:r>
                        <a:rPr lang="en-GB" dirty="0" smtClean="0"/>
                        <a:t>AHP Team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80779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Onyekachi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Chukwuocha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Pharmacist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59627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Faustina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rgbClr val="7030A0"/>
                          </a:solidFill>
                        </a:rPr>
                        <a:t>Nyarko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Pharmacist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  <a:tr h="35962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Mohammed Abdel-Aziz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Pharmacist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offsite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020590"/>
                  </a:ext>
                </a:extLst>
              </a:tr>
              <a:tr h="35962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Ibrahim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Salih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Paramedic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4167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337170"/>
              </p:ext>
            </p:extLst>
          </p:nvPr>
        </p:nvGraphicFramePr>
        <p:xfrm>
          <a:off x="4239824" y="1639686"/>
          <a:ext cx="4119631" cy="223837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941981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2177650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76330">
                <a:tc>
                  <a:txBody>
                    <a:bodyPr/>
                    <a:lstStyle/>
                    <a:p>
                      <a:r>
                        <a:rPr lang="en-GB" dirty="0" smtClean="0"/>
                        <a:t>Nursing/HCA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9178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Galina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Twum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Ayisi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Practice Nurse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7002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Evelyn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Pindura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Locum Nurse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  <a:tr h="37002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Laura Fry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Healthcare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Assistant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41679"/>
                  </a:ext>
                </a:extLst>
              </a:tr>
              <a:tr h="36511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Diane Rose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Healthcare Assistant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53777"/>
                  </a:ext>
                </a:extLst>
              </a:tr>
              <a:tr h="36511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Faith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Beadon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Phlebotomist/Trainee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HCA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82316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38884"/>
              </p:ext>
            </p:extLst>
          </p:nvPr>
        </p:nvGraphicFramePr>
        <p:xfrm>
          <a:off x="4239824" y="4171134"/>
          <a:ext cx="4119631" cy="118838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949962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2169669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91744">
                <a:tc>
                  <a:txBody>
                    <a:bodyPr/>
                    <a:lstStyle/>
                    <a:p>
                      <a:r>
                        <a:rPr lang="en-GB" dirty="0" smtClean="0"/>
                        <a:t>Other Staff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98318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Farhad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Ali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Social Prescriber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98318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Mahima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Verma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Physiotherapist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43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2262"/>
              </p:ext>
            </p:extLst>
          </p:nvPr>
        </p:nvGraphicFramePr>
        <p:xfrm>
          <a:off x="1368317" y="1431929"/>
          <a:ext cx="4156604" cy="2220315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181716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1974888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16270">
                <a:tc>
                  <a:txBody>
                    <a:bodyPr/>
                    <a:lstStyle/>
                    <a:p>
                      <a:r>
                        <a:rPr lang="en-GB" dirty="0" smtClean="0"/>
                        <a:t>Management Team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Kuljeet Sodhi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Regional Manager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6534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Nicola Shergold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Practice Manager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Mohammed Ismail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Services Manager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Shelley Robinson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Assistant Manager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41679"/>
                  </a:ext>
                </a:extLst>
              </a:tr>
              <a:tr h="366963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5377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4355" y="236011"/>
            <a:ext cx="94065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Staffing Update - </a:t>
            </a:r>
            <a:r>
              <a:rPr lang="en-GB" sz="5400" b="1" dirty="0" smtClean="0">
                <a:solidFill>
                  <a:srgbClr val="7030A0"/>
                </a:solidFill>
              </a:rPr>
              <a:t>Administrative</a:t>
            </a:r>
            <a:endParaRPr lang="en-GB" sz="5400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7" name="Rectangle 6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575324"/>
              </p:ext>
            </p:extLst>
          </p:nvPr>
        </p:nvGraphicFramePr>
        <p:xfrm>
          <a:off x="1376433" y="3747520"/>
          <a:ext cx="4140372" cy="223223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206117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1934255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77681">
                <a:tc>
                  <a:txBody>
                    <a:bodyPr/>
                    <a:lstStyle/>
                    <a:p>
                      <a:r>
                        <a:rPr lang="en-GB" dirty="0" smtClean="0"/>
                        <a:t>Administration Team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Faith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Beadon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Senior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Administrator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06534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Lucy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Benham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Senior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Administrator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Paige</a:t>
                      </a:r>
                      <a:r>
                        <a:rPr lang="en-GB" sz="1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400" baseline="0" dirty="0" err="1" smtClean="0">
                          <a:solidFill>
                            <a:srgbClr val="7030A0"/>
                          </a:solidFill>
                        </a:rPr>
                        <a:t>Bennion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Senior Administrator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  <a:tr h="37189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Emily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Bigge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 (maternity)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Senior Administrator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41679"/>
                  </a:ext>
                </a:extLst>
              </a:tr>
              <a:tr h="366963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Latoya Wright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Senior Administrator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5377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832535"/>
              </p:ext>
            </p:extLst>
          </p:nvPr>
        </p:nvGraphicFramePr>
        <p:xfrm>
          <a:off x="6145274" y="1431924"/>
          <a:ext cx="3956411" cy="454783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865039">
                  <a:extLst>
                    <a:ext uri="{9D8B030D-6E8A-4147-A177-3AD203B41FA5}">
                      <a16:colId xmlns:a16="http://schemas.microsoft.com/office/drawing/2014/main" val="1225114823"/>
                    </a:ext>
                  </a:extLst>
                </a:gridCol>
                <a:gridCol w="2091372">
                  <a:extLst>
                    <a:ext uri="{9D8B030D-6E8A-4147-A177-3AD203B41FA5}">
                      <a16:colId xmlns:a16="http://schemas.microsoft.com/office/drawing/2014/main" val="342962235"/>
                    </a:ext>
                  </a:extLst>
                </a:gridCol>
              </a:tblGrid>
              <a:tr h="384806">
                <a:tc>
                  <a:txBody>
                    <a:bodyPr/>
                    <a:lstStyle/>
                    <a:p>
                      <a:r>
                        <a:rPr lang="en-GB" dirty="0" smtClean="0"/>
                        <a:t>Reception Team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Job Role</a:t>
                      </a:r>
                      <a:endParaRPr lang="en-GB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680001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Jayne Sands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61681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Marie Barr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48082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Rachel Hill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341679"/>
                  </a:ext>
                </a:extLst>
              </a:tr>
              <a:tr h="373885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Tammy Townsend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53777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Michael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Downie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836635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Nichola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Sheehan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179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Tia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Buckman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771104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Kellie Arslan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88441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Adebowale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Adeogun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35986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Charlotte Sheehan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10297"/>
                  </a:ext>
                </a:extLst>
              </a:tr>
              <a:tr h="378914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Joseph </a:t>
                      </a:r>
                      <a:r>
                        <a:rPr lang="en-GB" sz="1400" dirty="0" err="1" smtClean="0">
                          <a:solidFill>
                            <a:srgbClr val="7030A0"/>
                          </a:solidFill>
                        </a:rPr>
                        <a:t>Cahalane</a:t>
                      </a:r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-Farr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7030A0"/>
                          </a:solidFill>
                        </a:rPr>
                        <a:t>Receptionist</a:t>
                      </a:r>
                      <a:endParaRPr lang="en-GB" sz="1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273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0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735" y="0"/>
            <a:ext cx="8675076" cy="178315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Community Events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818" y="1242992"/>
            <a:ext cx="10942138" cy="1832717"/>
          </a:xfrm>
        </p:spPr>
        <p:txBody>
          <a:bodyPr>
            <a:normAutofit/>
          </a:bodyPr>
          <a:lstStyle/>
          <a:p>
            <a:r>
              <a:rPr lang="en-GB" dirty="0" smtClean="0"/>
              <a:t>We have previously been involved with many events within the community however have not done any recently. </a:t>
            </a:r>
            <a:endParaRPr lang="en-GB" dirty="0"/>
          </a:p>
          <a:p>
            <a:r>
              <a:rPr lang="en-GB" dirty="0" smtClean="0"/>
              <a:t>We would welcome some suggestions on any events you feel may benefit the practice. </a:t>
            </a:r>
          </a:p>
          <a:p>
            <a:r>
              <a:rPr lang="en-GB" dirty="0" smtClean="0"/>
              <a:t>Others which some of our other sites have done include… 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8887" y="3585556"/>
            <a:ext cx="46274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smtClean="0"/>
              <a:t>Diabetic education event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err="1" smtClean="0"/>
              <a:t>Womens</a:t>
            </a:r>
            <a:r>
              <a:rPr lang="en-GB" sz="2400" dirty="0" smtClean="0"/>
              <a:t>/</a:t>
            </a:r>
            <a:r>
              <a:rPr lang="en-GB" sz="2400" dirty="0" err="1" smtClean="0"/>
              <a:t>mens</a:t>
            </a:r>
            <a:r>
              <a:rPr lang="en-GB" sz="2400" dirty="0" smtClean="0"/>
              <a:t> health event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smtClean="0"/>
              <a:t>Mental health awareness </a:t>
            </a:r>
          </a:p>
          <a:p>
            <a:pPr marL="342900" indent="-34290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sz="2400" dirty="0" smtClean="0"/>
              <a:t>Community engagement </a:t>
            </a:r>
          </a:p>
        </p:txBody>
      </p:sp>
      <p:pic>
        <p:nvPicPr>
          <p:cNvPr id="2056" name="Picture 8" descr="Pin on najme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095" y="3185225"/>
            <a:ext cx="57150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17" name="Rectangle 16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8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7247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521" y="180911"/>
            <a:ext cx="9080876" cy="944506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Practice Updates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5" name="Rectangle 4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499584" y="2416570"/>
            <a:ext cx="62799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New triage system in place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New reminder process, improvement in DNA rates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Hypertension focus with the PCN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Performance packs, how we are driving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Flu season, current flu plans in place</a:t>
            </a:r>
            <a:endParaRPr lang="en-GB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GB" dirty="0" smtClean="0"/>
              <a:t>PLT training afternoon</a:t>
            </a:r>
          </a:p>
        </p:txBody>
      </p:sp>
      <p:pic>
        <p:nvPicPr>
          <p:cNvPr id="8194" name="Picture 2" descr="21,700+ Update Information Illustrations, Royalty-Free Vector Graphics &amp; Clip  Art - iStock | Update information bann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2" t="9677" r="8344" b="14118"/>
          <a:stretch/>
        </p:blipFill>
        <p:spPr bwMode="auto">
          <a:xfrm>
            <a:off x="5820959" y="2221154"/>
            <a:ext cx="5089278" cy="247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35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470" y="-514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7030A0"/>
                </a:solidFill>
              </a:rPr>
              <a:t>Practice Updates</a:t>
            </a:r>
            <a:endParaRPr lang="en-GB" sz="5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974368" y="1109183"/>
            <a:ext cx="4599053" cy="4588232"/>
            <a:chOff x="1033885" y="1563678"/>
            <a:chExt cx="4599053" cy="4588232"/>
          </a:xfrm>
        </p:grpSpPr>
        <p:sp>
          <p:nvSpPr>
            <p:cNvPr id="4" name="Rounded Rectangle 3"/>
            <p:cNvSpPr/>
            <p:nvPr/>
          </p:nvSpPr>
          <p:spPr>
            <a:xfrm>
              <a:off x="1033885" y="1563678"/>
              <a:ext cx="4599053" cy="4588232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79940" y="1639427"/>
              <a:ext cx="3906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New triage system in place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9940" y="2390702"/>
              <a:ext cx="395022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We have implemented a new triaging system within the practice, managed by the clinical lead &amp; senior admin team. </a:t>
              </a:r>
            </a:p>
            <a:p>
              <a:endParaRPr lang="en-GB" dirty="0">
                <a:solidFill>
                  <a:schemeClr val="bg1"/>
                </a:solidFill>
              </a:endParaRPr>
            </a:p>
            <a:p>
              <a:r>
                <a:rPr lang="en-GB" dirty="0" smtClean="0">
                  <a:solidFill>
                    <a:schemeClr val="bg1"/>
                  </a:solidFill>
                </a:rPr>
                <a:t>The system involves constant oversight of the list, with the most appropriate appointment being offered with the most suitable clinician. 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47853" y="1109183"/>
            <a:ext cx="4599053" cy="5210662"/>
            <a:chOff x="1033885" y="1563678"/>
            <a:chExt cx="4599053" cy="5210662"/>
          </a:xfrm>
        </p:grpSpPr>
        <p:sp>
          <p:nvSpPr>
            <p:cNvPr id="12" name="Rounded Rectangle 11"/>
            <p:cNvSpPr/>
            <p:nvPr/>
          </p:nvSpPr>
          <p:spPr>
            <a:xfrm>
              <a:off x="1033885" y="1563678"/>
              <a:ext cx="4599053" cy="4588232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79940" y="1639427"/>
              <a:ext cx="39069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chemeClr val="bg1"/>
                  </a:solidFill>
                </a:rPr>
                <a:t>Reminder process/DNA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9940" y="2250025"/>
              <a:ext cx="3950226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bg1"/>
                </a:buClr>
                <a:buFont typeface="Wingdings" panose="05000000000000000000" pitchFamily="2" charset="2"/>
                <a:buChar char="v"/>
              </a:pPr>
              <a:r>
                <a:rPr lang="en-GB" dirty="0" smtClean="0">
                  <a:solidFill>
                    <a:schemeClr val="bg1"/>
                  </a:solidFill>
                </a:rPr>
                <a:t>Text reminders activated</a:t>
              </a:r>
            </a:p>
            <a:p>
              <a:pPr marL="285750" indent="-285750">
                <a:buClr>
                  <a:schemeClr val="bg1"/>
                </a:buClr>
                <a:buFont typeface="Wingdings" panose="05000000000000000000" pitchFamily="2" charset="2"/>
                <a:buChar char="v"/>
              </a:pPr>
              <a:r>
                <a:rPr lang="en-GB" dirty="0" smtClean="0">
                  <a:solidFill>
                    <a:schemeClr val="bg1"/>
                  </a:solidFill>
                </a:rPr>
                <a:t>Verbal reminder process</a:t>
              </a: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We have implemented the above in an attempt to improve DNA Rates within the practice. </a:t>
              </a: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May-July we had 910 appointments which were not attended across all sites. </a:t>
              </a: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r>
                <a:rPr lang="en-GB" dirty="0" smtClean="0">
                  <a:solidFill>
                    <a:schemeClr val="bg1"/>
                  </a:solidFill>
                </a:rPr>
                <a:t>From 01/01/2023 – 30/06/2023 we offered 6605 appointments, with 20% of these not attending. </a:t>
              </a: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 smtClean="0">
                <a:solidFill>
                  <a:schemeClr val="bg1"/>
                </a:solidFill>
              </a:endParaRPr>
            </a:p>
            <a:p>
              <a:pPr>
                <a:buClr>
                  <a:schemeClr val="bg1"/>
                </a:buClr>
              </a:pPr>
              <a:endParaRPr lang="en-GB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4863638"/>
            <a:ext cx="12192000" cy="1721124"/>
            <a:chOff x="0" y="4863638"/>
            <a:chExt cx="12192000" cy="1721124"/>
          </a:xfrm>
        </p:grpSpPr>
        <p:sp>
          <p:nvSpPr>
            <p:cNvPr id="16" name="Rectangle 15"/>
            <p:cNvSpPr/>
            <p:nvPr/>
          </p:nvSpPr>
          <p:spPr>
            <a:xfrm>
              <a:off x="0" y="6184374"/>
              <a:ext cx="12192000" cy="40038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2" descr="A blue and purple looped symbol&#10;&#10;Description automatically generate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272" y="4863638"/>
              <a:ext cx="1132160" cy="115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893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1247</Words>
  <Application>Microsoft Office PowerPoint</Application>
  <PresentationFormat>Widescreen</PresentationFormat>
  <Paragraphs>201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PPG Meeting Presentation</vt:lpstr>
      <vt:lpstr>PowerPoint Presentation</vt:lpstr>
      <vt:lpstr>What is a PPG?</vt:lpstr>
      <vt:lpstr>Underserved Community Study</vt:lpstr>
      <vt:lpstr>Staffing Update - Clinical</vt:lpstr>
      <vt:lpstr>PowerPoint Presentation</vt:lpstr>
      <vt:lpstr>Community Events </vt:lpstr>
      <vt:lpstr>Practice Updates</vt:lpstr>
      <vt:lpstr>Practice Updates</vt:lpstr>
      <vt:lpstr>Practice Updates</vt:lpstr>
      <vt:lpstr>Practice Updates</vt:lpstr>
      <vt:lpstr>You Said – We Did</vt:lpstr>
      <vt:lpstr>Promoting New PPG Members</vt:lpstr>
      <vt:lpstr>PPG comments</vt:lpstr>
      <vt:lpstr>Any Other Business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 Meeting Presentation</dc:title>
  <dc:creator>Shelley Robinson</dc:creator>
  <cp:lastModifiedBy>Shelley Robinson</cp:lastModifiedBy>
  <cp:revision>19</cp:revision>
  <dcterms:created xsi:type="dcterms:W3CDTF">2023-09-13T10:30:06Z</dcterms:created>
  <dcterms:modified xsi:type="dcterms:W3CDTF">2023-10-06T10:33:10Z</dcterms:modified>
</cp:coreProperties>
</file>